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323" r:id="rId2"/>
    <p:sldId id="256" r:id="rId3"/>
    <p:sldId id="258" r:id="rId4"/>
    <p:sldId id="307" r:id="rId5"/>
    <p:sldId id="488" r:id="rId6"/>
    <p:sldId id="498" r:id="rId7"/>
    <p:sldId id="472" r:id="rId8"/>
    <p:sldId id="486" r:id="rId9"/>
    <p:sldId id="492" r:id="rId10"/>
    <p:sldId id="493" r:id="rId11"/>
    <p:sldId id="491" r:id="rId12"/>
    <p:sldId id="494" r:id="rId13"/>
    <p:sldId id="495" r:id="rId14"/>
    <p:sldId id="481" r:id="rId15"/>
    <p:sldId id="496" r:id="rId16"/>
    <p:sldId id="457" r:id="rId17"/>
    <p:sldId id="471" r:id="rId18"/>
    <p:sldId id="305" r:id="rId19"/>
    <p:sldId id="304" r:id="rId20"/>
    <p:sldId id="306" r:id="rId21"/>
    <p:sldId id="490" r:id="rId22"/>
    <p:sldId id="497" r:id="rId23"/>
    <p:sldId id="489" r:id="rId24"/>
    <p:sldId id="309" r:id="rId25"/>
    <p:sldId id="265" r:id="rId26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ristian Urcuqui" initials="CU" lastIdx="2" clrIdx="0">
    <p:extLst>
      <p:ext uri="{19B8F6BF-5375-455C-9EA6-DF929625EA0E}">
        <p15:presenceInfo xmlns:p15="http://schemas.microsoft.com/office/powerpoint/2012/main" userId="4cb82a53f40ede2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99771D-871E-44E4-AA0A-AD673C5744C3}" type="datetimeFigureOut">
              <a:rPr lang="es-CO" smtClean="0"/>
              <a:t>17/09/2020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E9977B-5A33-4428-A91D-A4FED04AB67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8677451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56A38-8AF9-4474-AB99-F282E2900231}" type="datetime1">
              <a:rPr lang="es-CO" smtClean="0"/>
              <a:t>17/09/2020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359581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937-091A-44C0-85B6-4E4120F9E169}" type="datetime1">
              <a:rPr lang="es-CO" smtClean="0"/>
              <a:t>17/09/2020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2747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74EDF-9F37-4538-845F-44C54E437C5C}" type="datetime1">
              <a:rPr lang="es-CO" smtClean="0"/>
              <a:t>17/09/2020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352111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AB086-0955-4506-98BF-51B70324519F}" type="datetime1">
              <a:rPr lang="es-CO" smtClean="0"/>
              <a:t>17/09/2020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400809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2B7FF-807F-431D-85B2-806AE4A68A98}" type="datetime1">
              <a:rPr lang="es-CO" smtClean="0"/>
              <a:t>17/09/2020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8387040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63E7B-8779-4847-BB6C-42B776E82F77}" type="datetime1">
              <a:rPr lang="es-CO" smtClean="0"/>
              <a:t>17/09/2020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6621570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165D0F-807A-4B9F-AB19-158207798EF6}" type="datetime1">
              <a:rPr lang="es-CO" smtClean="0"/>
              <a:t>17/09/2020</a:t>
            </a:fld>
            <a:endParaRPr lang="es-CO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5403002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08C50-0512-49AE-B3B1-4F0064066B72}" type="datetime1">
              <a:rPr lang="es-CO" smtClean="0"/>
              <a:t>17/09/2020</a:t>
            </a:fld>
            <a:endParaRPr lang="es-CO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6615640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D2061-93FE-49A3-A075-44EDBA130B4A}" type="datetime1">
              <a:rPr lang="es-CO" smtClean="0"/>
              <a:t>17/09/2020</a:t>
            </a:fld>
            <a:endParaRPr lang="es-CO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4580824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25AD9-A404-479F-986A-B89382580660}" type="datetime1">
              <a:rPr lang="es-CO" smtClean="0"/>
              <a:t>17/09/2020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0399490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DEEA60-9CFB-4C6B-90E8-902328DB353A}" type="datetime1">
              <a:rPr lang="es-CO" smtClean="0"/>
              <a:t>17/09/2020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0371034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E09B35-DBF2-4EF3-A73B-DF08F1989C59}" type="datetime1">
              <a:rPr lang="es-CO" smtClean="0"/>
              <a:t>17/09/2020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3034EF-BFAE-4255-A656-297DAB7FEC3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306665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qfJ02Y689G8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k5yuU_O3w2Y?feature=oembed" TargetMode="External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beautifier.io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gi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526BCBD-6225-426F-A1F6-8AAEDE6D9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1</a:t>
            </a:fld>
            <a:endParaRPr lang="es-CO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A004B496-C806-4F1D-B88A-D801C809B70C}"/>
              </a:ext>
            </a:extLst>
          </p:cNvPr>
          <p:cNvSpPr txBox="1"/>
          <p:nvPr/>
        </p:nvSpPr>
        <p:spPr>
          <a:xfrm>
            <a:off x="2634343" y="2090172"/>
            <a:ext cx="692331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800" dirty="0">
                <a:solidFill>
                  <a:schemeClr val="bg1"/>
                </a:solidFill>
                <a:latin typeface="Berlin Sans FB Demi" panose="020E0802020502020306" pitchFamily="34" charset="0"/>
              </a:rPr>
              <a:t>El material utilizado y el conocimiento presentado es solo para FINES ACADEMICOS, se espera que el espectador utilice estas experiencias con la </a:t>
            </a:r>
            <a:r>
              <a:rPr lang="es-CO" sz="2800" u="sng" dirty="0">
                <a:solidFill>
                  <a:schemeClr val="bg1"/>
                </a:solidFill>
                <a:latin typeface="Berlin Sans FB Demi" panose="020E0802020502020306" pitchFamily="34" charset="0"/>
              </a:rPr>
              <a:t>esperanza</a:t>
            </a:r>
            <a:r>
              <a:rPr lang="es-CO" sz="2800" dirty="0">
                <a:solidFill>
                  <a:schemeClr val="bg1"/>
                </a:solidFill>
                <a:latin typeface="Berlin Sans FB Demi" panose="020E0802020502020306" pitchFamily="34" charset="0"/>
              </a:rPr>
              <a:t> que tengamos una mejor </a:t>
            </a:r>
            <a:r>
              <a:rPr lang="es-CO" sz="2800" u="sng" dirty="0">
                <a:solidFill>
                  <a:schemeClr val="bg1"/>
                </a:solidFill>
                <a:latin typeface="Berlin Sans FB Demi" panose="020E0802020502020306" pitchFamily="34" charset="0"/>
              </a:rPr>
              <a:t>seguridad</a:t>
            </a:r>
            <a:r>
              <a:rPr lang="es-CO" sz="2800" dirty="0">
                <a:solidFill>
                  <a:schemeClr val="bg1"/>
                </a:solidFill>
                <a:latin typeface="Berlin Sans FB Demi" panose="020E0802020502020306" pitchFamily="34" charset="0"/>
              </a:rPr>
              <a:t> en el </a:t>
            </a:r>
            <a:r>
              <a:rPr lang="es-CO" sz="2800" u="sng" dirty="0">
                <a:solidFill>
                  <a:schemeClr val="bg1"/>
                </a:solidFill>
                <a:latin typeface="Berlin Sans FB Demi" panose="020E0802020502020306" pitchFamily="34" charset="0"/>
              </a:rPr>
              <a:t>ciberespacio</a:t>
            </a:r>
            <a:endParaRPr lang="es-CO" sz="1600" u="sng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id="{88F95AA5-4BDC-4418-9510-8C43F0F664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4257964"/>
            <a:ext cx="4553527" cy="2600036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b="0" i="0" dirty="0">
                <a:solidFill>
                  <a:srgbClr val="FFFFFF"/>
                </a:solidFill>
                <a:effectLst/>
                <a:latin typeface="system-ui"/>
              </a:rPr>
              <a:t> | ￣￣￣￣￣￣￣￣ |</a:t>
            </a:r>
          </a:p>
          <a:p>
            <a:pPr marL="0" indent="0">
              <a:buNone/>
            </a:pPr>
            <a:r>
              <a:rPr lang="en-US" b="0" i="0" dirty="0">
                <a:solidFill>
                  <a:srgbClr val="FFFFFF"/>
                </a:solidFill>
                <a:effectLst/>
                <a:latin typeface="system-ui"/>
              </a:rPr>
              <a:t> | Los hackers                |</a:t>
            </a:r>
          </a:p>
          <a:p>
            <a:pPr marL="0" indent="0">
              <a:buNone/>
            </a:pPr>
            <a:r>
              <a:rPr lang="en-US" b="0" i="0" dirty="0">
                <a:solidFill>
                  <a:srgbClr val="FFFFFF"/>
                </a:solidFill>
                <a:effectLst/>
                <a:latin typeface="system-ui"/>
              </a:rPr>
              <a:t> | NO son                       | </a:t>
            </a:r>
          </a:p>
          <a:p>
            <a:pPr marL="0" indent="0">
              <a:buNone/>
            </a:pPr>
            <a:r>
              <a:rPr lang="en-US" b="0" i="0" dirty="0">
                <a:solidFill>
                  <a:srgbClr val="FFFFFF"/>
                </a:solidFill>
                <a:effectLst/>
                <a:latin typeface="system-ui"/>
              </a:rPr>
              <a:t> | </a:t>
            </a:r>
            <a:r>
              <a:rPr lang="en-US" b="0" i="0" dirty="0" err="1">
                <a:solidFill>
                  <a:srgbClr val="FFFFFF"/>
                </a:solidFill>
                <a:effectLst/>
                <a:latin typeface="system-ui"/>
              </a:rPr>
              <a:t>ciberdelincuentes</a:t>
            </a:r>
            <a:r>
              <a:rPr lang="en-US" b="0" i="0" dirty="0">
                <a:solidFill>
                  <a:srgbClr val="FFFFFF"/>
                </a:solidFill>
                <a:effectLst/>
                <a:latin typeface="system-ui"/>
              </a:rPr>
              <a:t>     |</a:t>
            </a:r>
          </a:p>
          <a:p>
            <a:pPr marL="0" indent="0">
              <a:buNone/>
            </a:pPr>
            <a:r>
              <a:rPr lang="en-US" b="0" i="0" dirty="0">
                <a:solidFill>
                  <a:srgbClr val="FFFFFF"/>
                </a:solidFill>
                <a:effectLst/>
                <a:latin typeface="system-ui"/>
              </a:rPr>
              <a:t> | ＿＿＿＿＿＿＿＿ |</a:t>
            </a:r>
          </a:p>
          <a:p>
            <a:pPr marL="0" indent="0">
              <a:buNone/>
            </a:pPr>
            <a:r>
              <a:rPr lang="en-US" b="0" i="0" dirty="0">
                <a:solidFill>
                  <a:srgbClr val="FFFFFF"/>
                </a:solidFill>
                <a:effectLst/>
                <a:latin typeface="system-ui"/>
              </a:rPr>
              <a:t> (\__/) ||</a:t>
            </a:r>
          </a:p>
          <a:p>
            <a:pPr marL="0" indent="0">
              <a:buNone/>
            </a:pPr>
            <a:r>
              <a:rPr lang="en-US" b="0" i="0" dirty="0">
                <a:solidFill>
                  <a:srgbClr val="FFFFFF"/>
                </a:solidFill>
                <a:effectLst/>
                <a:latin typeface="system-ui"/>
              </a:rPr>
              <a:t> (•</a:t>
            </a:r>
            <a:r>
              <a:rPr lang="ko-KR" altLang="en-US" b="0" i="0" dirty="0">
                <a:solidFill>
                  <a:srgbClr val="FFFFFF"/>
                </a:solidFill>
                <a:effectLst/>
                <a:latin typeface="system-ui"/>
              </a:rPr>
              <a:t>ㅅ</a:t>
            </a:r>
            <a:r>
              <a:rPr lang="en-US" altLang="ko-KR" b="0" i="0" dirty="0">
                <a:solidFill>
                  <a:srgbClr val="FFFFFF"/>
                </a:solidFill>
                <a:effectLst/>
                <a:latin typeface="system-ui"/>
              </a:rPr>
              <a:t>•) ||</a:t>
            </a:r>
          </a:p>
          <a:p>
            <a:pPr marL="0" indent="0">
              <a:buNone/>
            </a:pPr>
            <a:r>
              <a:rPr lang="en-US" altLang="ko-KR" b="0" i="0" dirty="0">
                <a:solidFill>
                  <a:srgbClr val="FFFFFF"/>
                </a:solidFill>
                <a:effectLst/>
                <a:latin typeface="system-ui"/>
              </a:rPr>
              <a:t> / </a:t>
            </a:r>
            <a:r>
              <a:rPr lang="ko-KR" altLang="en-US" b="0" i="0" dirty="0">
                <a:solidFill>
                  <a:srgbClr val="FFFFFF"/>
                </a:solidFill>
                <a:effectLst/>
                <a:latin typeface="system-ui"/>
              </a:rPr>
              <a:t>　 </a:t>
            </a:r>
            <a:r>
              <a:rPr lang="ja-JP" altLang="en-US" b="0" i="0" dirty="0">
                <a:solidFill>
                  <a:srgbClr val="FFFFFF"/>
                </a:solidFill>
                <a:effectLst/>
                <a:latin typeface="system-ui"/>
              </a:rPr>
              <a:t>づ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00996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FD8ECD2-F4BB-49C8-8F68-78A91E0F4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10</a:t>
            </a:fld>
            <a:endParaRPr lang="es-CO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8EFD0BFD-A487-4C05-A0C1-051C83759DDE}"/>
              </a:ext>
            </a:extLst>
          </p:cNvPr>
          <p:cNvSpPr txBox="1"/>
          <p:nvPr/>
        </p:nvSpPr>
        <p:spPr>
          <a:xfrm>
            <a:off x="0" y="104775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5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ICMP</a:t>
            </a:r>
            <a:endParaRPr lang="es-CO" sz="36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577F9954-4EFC-48D7-AC6E-C1C4021265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8438" y="2130804"/>
            <a:ext cx="5367779" cy="2970395"/>
          </a:xfrm>
        </p:spPr>
        <p:txBody>
          <a:bodyPr>
            <a:normAutofit fontScale="47500" lnSpcReduction="20000"/>
          </a:bodyPr>
          <a:lstStyle/>
          <a:p>
            <a:r>
              <a:rPr lang="es-CO" sz="45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ICMP (Internet Control </a:t>
            </a:r>
            <a:r>
              <a:rPr lang="es-CO" sz="45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Message</a:t>
            </a:r>
            <a:r>
              <a:rPr lang="es-CO" sz="45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 </a:t>
            </a:r>
            <a:r>
              <a:rPr lang="es-CO" sz="45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Protocol</a:t>
            </a:r>
            <a:r>
              <a:rPr lang="es-CO" sz="45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). Es un protocolo que utiliza IP con la finalidad de transmitir información de control y de errores acerca de las transmisiones de paquetes IP (datagramas).</a:t>
            </a:r>
          </a:p>
          <a:p>
            <a:r>
              <a:rPr lang="es-CO" sz="45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Por ejemplo, si un enrutador no puede enviar un datagrama IP, utiliza ICMP para informarle al emisor del mensaje que hay un problema. </a:t>
            </a:r>
          </a:p>
          <a:p>
            <a:pPr marL="0" indent="0" algn="ctr">
              <a:buNone/>
            </a:pPr>
            <a:r>
              <a:rPr lang="es-CO" sz="45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.</a:t>
            </a:r>
          </a:p>
          <a:p>
            <a:pPr marL="0" indent="0" algn="ctr">
              <a:buNone/>
            </a:pPr>
            <a:endParaRPr lang="es-CO" sz="45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pPr marL="0" indent="0" algn="ctr">
              <a:buNone/>
            </a:pPr>
            <a:endParaRPr lang="es-CO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E479C586-29BB-44EE-8827-8B490E9944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5455" y="4600645"/>
            <a:ext cx="4216545" cy="2256259"/>
          </a:xfrm>
          <a:prstGeom prst="rect">
            <a:avLst/>
          </a:prstGeom>
        </p:spPr>
      </p:pic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2404C93F-E35B-40B2-B1FF-71D607637A40}"/>
              </a:ext>
            </a:extLst>
          </p:cNvPr>
          <p:cNvCxnSpPr>
            <a:cxnSpLocks/>
          </p:cNvCxnSpPr>
          <p:nvPr/>
        </p:nvCxnSpPr>
        <p:spPr>
          <a:xfrm flipV="1">
            <a:off x="8635197" y="5966740"/>
            <a:ext cx="0" cy="571076"/>
          </a:xfrm>
          <a:prstGeom prst="straightConnector1">
            <a:avLst/>
          </a:prstGeom>
          <a:ln w="19050" cmpd="sng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Imagen 13">
            <a:extLst>
              <a:ext uri="{FF2B5EF4-FFF2-40B4-BE49-F238E27FC236}">
                <a16:creationId xmlns:a16="http://schemas.microsoft.com/office/drawing/2014/main" id="{120CFB32-1754-41EF-B347-F648F68652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44" y="1639555"/>
            <a:ext cx="6310094" cy="4716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6884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B7D7642-B8E7-4C96-A0DE-D6CE74907C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11</a:t>
            </a:fld>
            <a:endParaRPr lang="es-CO"/>
          </a:p>
        </p:txBody>
      </p:sp>
      <p:pic>
        <p:nvPicPr>
          <p:cNvPr id="3074" name="Picture 2" descr="Best 30+ Tcp fun on 9GAG">
            <a:extLst>
              <a:ext uri="{FF2B5EF4-FFF2-40B4-BE49-F238E27FC236}">
                <a16:creationId xmlns:a16="http://schemas.microsoft.com/office/drawing/2014/main" id="{015A958A-AF5D-44B7-BA7E-75E5245260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5274" y="1957604"/>
            <a:ext cx="4923942" cy="4131830"/>
          </a:xfrm>
          <a:prstGeom prst="rect">
            <a:avLst/>
          </a:prstGeom>
          <a:noFill/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Marcador de contenido 4">
            <a:extLst>
              <a:ext uri="{FF2B5EF4-FFF2-40B4-BE49-F238E27FC236}">
                <a16:creationId xmlns:a16="http://schemas.microsoft.com/office/drawing/2014/main" id="{5A524F2B-DAF3-4AB9-BECB-EAD166043F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481" y="2991556"/>
            <a:ext cx="5769414" cy="3087194"/>
          </a:xfrm>
          <a:prstGeom prst="rect">
            <a:avLst/>
          </a:prstGeom>
        </p:spPr>
      </p:pic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67DCA8E7-31E3-4B8D-9BC4-97E8B66B101A}"/>
              </a:ext>
            </a:extLst>
          </p:cNvPr>
          <p:cNvCxnSpPr>
            <a:cxnSpLocks/>
          </p:cNvCxnSpPr>
          <p:nvPr/>
        </p:nvCxnSpPr>
        <p:spPr>
          <a:xfrm flipH="1" flipV="1">
            <a:off x="2810130" y="4397585"/>
            <a:ext cx="1152270" cy="513082"/>
          </a:xfrm>
          <a:prstGeom prst="straightConnector1">
            <a:avLst/>
          </a:prstGeom>
          <a:ln w="19050" cmpd="sng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552DCCA5-1494-4575-AF1F-E437FF631E7F}"/>
              </a:ext>
            </a:extLst>
          </p:cNvPr>
          <p:cNvCxnSpPr>
            <a:cxnSpLocks/>
          </p:cNvCxnSpPr>
          <p:nvPr/>
        </p:nvCxnSpPr>
        <p:spPr>
          <a:xfrm flipV="1">
            <a:off x="4130931" y="4397585"/>
            <a:ext cx="0" cy="571076"/>
          </a:xfrm>
          <a:prstGeom prst="straightConnector1">
            <a:avLst/>
          </a:prstGeom>
          <a:ln w="19050" cmpd="sng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uadroTexto 12">
            <a:extLst>
              <a:ext uri="{FF2B5EF4-FFF2-40B4-BE49-F238E27FC236}">
                <a16:creationId xmlns:a16="http://schemas.microsoft.com/office/drawing/2014/main" id="{3EF8B03D-2F7A-4038-AB0E-A39B0A226A0B}"/>
              </a:ext>
            </a:extLst>
          </p:cNvPr>
          <p:cNvSpPr txBox="1"/>
          <p:nvPr/>
        </p:nvSpPr>
        <p:spPr>
          <a:xfrm>
            <a:off x="0" y="104775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5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TCP Y UDP</a:t>
            </a:r>
            <a:endParaRPr lang="es-CO" sz="36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46483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FD8ECD2-F4BB-49C8-8F68-78A91E0F4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12</a:t>
            </a:fld>
            <a:endParaRPr lang="es-CO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8EFD0BFD-A487-4C05-A0C1-051C83759DDE}"/>
              </a:ext>
            </a:extLst>
          </p:cNvPr>
          <p:cNvSpPr txBox="1"/>
          <p:nvPr/>
        </p:nvSpPr>
        <p:spPr>
          <a:xfrm>
            <a:off x="0" y="104775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5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¡Más protocolos!</a:t>
            </a:r>
            <a:endParaRPr lang="es-CO" sz="36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577F9954-4EFC-48D7-AC6E-C1C4021265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8438" y="2130804"/>
            <a:ext cx="5367779" cy="4225546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s-CO" sz="45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Este nivel se ejecuta el procesamiento final sobre los datos según la “operación” que se desee realizar sobre ellos. </a:t>
            </a:r>
          </a:p>
          <a:p>
            <a:r>
              <a:rPr lang="es-CO" sz="4500" b="1" u="sng" dirty="0">
                <a:solidFill>
                  <a:schemeClr val="bg1"/>
                </a:solidFill>
                <a:latin typeface="Berlin Sans FB Demi" panose="020E0802020502020306" pitchFamily="34" charset="0"/>
              </a:rPr>
              <a:t>SMTP</a:t>
            </a:r>
            <a:r>
              <a:rPr lang="es-CO" sz="45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, transferencia de correo electrónico </a:t>
            </a:r>
          </a:p>
          <a:p>
            <a:r>
              <a:rPr lang="es-CO" sz="4500" b="1" u="sng" dirty="0">
                <a:solidFill>
                  <a:schemeClr val="bg1"/>
                </a:solidFill>
                <a:latin typeface="Berlin Sans FB Demi" panose="020E0802020502020306" pitchFamily="34" charset="0"/>
              </a:rPr>
              <a:t>FTP</a:t>
            </a:r>
            <a:r>
              <a:rPr lang="es-CO" sz="45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, transferencia de archivos</a:t>
            </a:r>
          </a:p>
          <a:p>
            <a:r>
              <a:rPr lang="es-CO" sz="4500" b="1" u="sng" dirty="0">
                <a:solidFill>
                  <a:schemeClr val="bg1"/>
                </a:solidFill>
                <a:latin typeface="Berlin Sans FB Demi" panose="020E0802020502020306" pitchFamily="34" charset="0"/>
              </a:rPr>
              <a:t>SNMP</a:t>
            </a:r>
            <a:r>
              <a:rPr lang="es-CO" sz="45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, administración de red</a:t>
            </a:r>
          </a:p>
          <a:p>
            <a:r>
              <a:rPr lang="es-CO" sz="4500" b="1" u="sng" dirty="0">
                <a:solidFill>
                  <a:schemeClr val="bg1"/>
                </a:solidFill>
                <a:latin typeface="Berlin Sans FB Demi" panose="020E0802020502020306" pitchFamily="34" charset="0"/>
              </a:rPr>
              <a:t>Telnet</a:t>
            </a:r>
            <a:r>
              <a:rPr lang="es-CO" sz="45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, para </a:t>
            </a:r>
            <a:r>
              <a:rPr lang="es-CO" sz="45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login</a:t>
            </a:r>
            <a:r>
              <a:rPr lang="es-CO" sz="45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 remoto. </a:t>
            </a:r>
          </a:p>
          <a:p>
            <a:pPr marL="0" indent="0" algn="ctr">
              <a:buNone/>
            </a:pPr>
            <a:r>
              <a:rPr lang="es-CO" sz="45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.</a:t>
            </a:r>
          </a:p>
          <a:p>
            <a:pPr marL="0" indent="0" algn="ctr">
              <a:buNone/>
            </a:pPr>
            <a:endParaRPr lang="es-CO" sz="45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pPr marL="0" indent="0" algn="ctr">
              <a:buNone/>
            </a:pPr>
            <a:endParaRPr lang="es-CO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E479C586-29BB-44EE-8827-8B490E9944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000" y="2130804"/>
            <a:ext cx="5304388" cy="2838360"/>
          </a:xfrm>
          <a:prstGeom prst="rect">
            <a:avLst/>
          </a:prstGeom>
        </p:spPr>
      </p:pic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2404C93F-E35B-40B2-B1FF-71D607637A40}"/>
              </a:ext>
            </a:extLst>
          </p:cNvPr>
          <p:cNvCxnSpPr>
            <a:cxnSpLocks/>
          </p:cNvCxnSpPr>
          <p:nvPr/>
        </p:nvCxnSpPr>
        <p:spPr>
          <a:xfrm flipV="1">
            <a:off x="1615560" y="2992582"/>
            <a:ext cx="222476" cy="366502"/>
          </a:xfrm>
          <a:prstGeom prst="straightConnector1">
            <a:avLst/>
          </a:prstGeom>
          <a:ln w="19050" cmpd="sng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6CA1874B-8F85-4DE2-A9FA-9FA9003925F2}"/>
              </a:ext>
            </a:extLst>
          </p:cNvPr>
          <p:cNvCxnSpPr>
            <a:cxnSpLocks/>
          </p:cNvCxnSpPr>
          <p:nvPr/>
        </p:nvCxnSpPr>
        <p:spPr>
          <a:xfrm flipV="1">
            <a:off x="3146194" y="2989630"/>
            <a:ext cx="222476" cy="366502"/>
          </a:xfrm>
          <a:prstGeom prst="straightConnector1">
            <a:avLst/>
          </a:prstGeom>
          <a:ln w="19050" cmpd="sng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C9542767-814F-4353-8047-07EDABEA83DA}"/>
              </a:ext>
            </a:extLst>
          </p:cNvPr>
          <p:cNvCxnSpPr>
            <a:cxnSpLocks/>
          </p:cNvCxnSpPr>
          <p:nvPr/>
        </p:nvCxnSpPr>
        <p:spPr>
          <a:xfrm flipV="1">
            <a:off x="1073059" y="3019648"/>
            <a:ext cx="222476" cy="366502"/>
          </a:xfrm>
          <a:prstGeom prst="straightConnector1">
            <a:avLst/>
          </a:prstGeom>
          <a:ln w="19050" cmpd="sng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63094A08-B415-4C72-8A37-91C0409CA7A8}"/>
              </a:ext>
            </a:extLst>
          </p:cNvPr>
          <p:cNvCxnSpPr>
            <a:cxnSpLocks/>
          </p:cNvCxnSpPr>
          <p:nvPr/>
        </p:nvCxnSpPr>
        <p:spPr>
          <a:xfrm flipV="1">
            <a:off x="1096568" y="3908492"/>
            <a:ext cx="222476" cy="366502"/>
          </a:xfrm>
          <a:prstGeom prst="straightConnector1">
            <a:avLst/>
          </a:prstGeom>
          <a:ln w="19050" cmpd="sng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id="{BB9CAA4D-1743-49B8-99EB-461A20EE7267}"/>
              </a:ext>
            </a:extLst>
          </p:cNvPr>
          <p:cNvCxnSpPr>
            <a:cxnSpLocks/>
          </p:cNvCxnSpPr>
          <p:nvPr/>
        </p:nvCxnSpPr>
        <p:spPr>
          <a:xfrm flipV="1">
            <a:off x="2191077" y="3908492"/>
            <a:ext cx="222476" cy="366502"/>
          </a:xfrm>
          <a:prstGeom prst="straightConnector1">
            <a:avLst/>
          </a:prstGeom>
          <a:ln w="19050" cmpd="sng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de flecha 15">
            <a:extLst>
              <a:ext uri="{FF2B5EF4-FFF2-40B4-BE49-F238E27FC236}">
                <a16:creationId xmlns:a16="http://schemas.microsoft.com/office/drawing/2014/main" id="{6A84A767-BB15-458A-81BC-B74AF8920271}"/>
              </a:ext>
            </a:extLst>
          </p:cNvPr>
          <p:cNvCxnSpPr>
            <a:cxnSpLocks/>
          </p:cNvCxnSpPr>
          <p:nvPr/>
        </p:nvCxnSpPr>
        <p:spPr>
          <a:xfrm flipV="1">
            <a:off x="3590386" y="3436794"/>
            <a:ext cx="222476" cy="366502"/>
          </a:xfrm>
          <a:prstGeom prst="straightConnector1">
            <a:avLst/>
          </a:prstGeom>
          <a:ln w="19050" cmpd="sng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de flecha 16">
            <a:extLst>
              <a:ext uri="{FF2B5EF4-FFF2-40B4-BE49-F238E27FC236}">
                <a16:creationId xmlns:a16="http://schemas.microsoft.com/office/drawing/2014/main" id="{56F6E410-158F-4280-AA20-378B36843529}"/>
              </a:ext>
            </a:extLst>
          </p:cNvPr>
          <p:cNvCxnSpPr>
            <a:cxnSpLocks/>
          </p:cNvCxnSpPr>
          <p:nvPr/>
        </p:nvCxnSpPr>
        <p:spPr>
          <a:xfrm flipV="1">
            <a:off x="3406258" y="3019648"/>
            <a:ext cx="222476" cy="366502"/>
          </a:xfrm>
          <a:prstGeom prst="straightConnector1">
            <a:avLst/>
          </a:prstGeom>
          <a:ln w="19050" cmpd="sng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94902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943802-9FF4-4067-8A36-3FE6B0429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0B263D6-37B6-4B7B-9AF4-8A3B94563E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01DB10D-F7F0-42B4-B397-F997E2A42F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13</a:t>
            </a:fld>
            <a:endParaRPr lang="es-CO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36E6E5B3-17CC-47B3-A7B6-CEF9066278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4710" y="589534"/>
            <a:ext cx="8448675" cy="604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7248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A85002-493F-41B7-877D-2521A30773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C189278-9478-48DF-BC38-DC58CA5EB2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CD18DAA-A055-4E78-A851-30D44D601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14</a:t>
            </a:fld>
            <a:endParaRPr lang="es-CO"/>
          </a:p>
        </p:txBody>
      </p:sp>
      <p:pic>
        <p:nvPicPr>
          <p:cNvPr id="1026" name="Picture 2" descr="Gran Muralla China - Wikipedia, la enciclopedia libre">
            <a:extLst>
              <a:ext uri="{FF2B5EF4-FFF2-40B4-BE49-F238E27FC236}">
                <a16:creationId xmlns:a16="http://schemas.microsoft.com/office/drawing/2014/main" id="{B94A1D35-7F67-42E5-B6CA-65F05316A2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Encuentran tesoro escondido durante 10 años; su búsqueda cobró vidas">
            <a:extLst>
              <a:ext uri="{FF2B5EF4-FFF2-40B4-BE49-F238E27FC236}">
                <a16:creationId xmlns:a16="http://schemas.microsoft.com/office/drawing/2014/main" id="{C9EC47DF-373C-4073-8488-77AB3F0A87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7625" y="3578200"/>
            <a:ext cx="1098195" cy="683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Encuentran tesoro escondido durante 10 años; su búsqueda cobró vidas">
            <a:extLst>
              <a:ext uri="{FF2B5EF4-FFF2-40B4-BE49-F238E27FC236}">
                <a16:creationId xmlns:a16="http://schemas.microsoft.com/office/drawing/2014/main" id="{64B479D2-42EC-4CEE-A408-542C386D07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9317" y="4717427"/>
            <a:ext cx="1098195" cy="683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Encuentran tesoro escondido durante 10 años; su búsqueda cobró vidas">
            <a:extLst>
              <a:ext uri="{FF2B5EF4-FFF2-40B4-BE49-F238E27FC236}">
                <a16:creationId xmlns:a16="http://schemas.microsoft.com/office/drawing/2014/main" id="{5D3A7B5E-14FD-411F-AD0E-71F9C86ABF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5245" y="3201431"/>
            <a:ext cx="1098195" cy="683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9DBF9A59-6E6D-4E18-8BCF-AF2805B3559E}"/>
              </a:ext>
            </a:extLst>
          </p:cNvPr>
          <p:cNvCxnSpPr/>
          <p:nvPr/>
        </p:nvCxnSpPr>
        <p:spPr>
          <a:xfrm flipH="1" flipV="1">
            <a:off x="6174828" y="3429000"/>
            <a:ext cx="3999123" cy="454559"/>
          </a:xfrm>
          <a:prstGeom prst="line">
            <a:avLst/>
          </a:prstGeom>
          <a:ln w="7620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0" name="Picture 2" descr="Qué puede hacer un hacker con nuestra información genética?">
            <a:extLst>
              <a:ext uri="{FF2B5EF4-FFF2-40B4-BE49-F238E27FC236}">
                <a16:creationId xmlns:a16="http://schemas.microsoft.com/office/drawing/2014/main" id="{BAEFB1E1-5ED1-446A-9977-D88E62402C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6216" y="3014163"/>
            <a:ext cx="1963970" cy="1304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C05EEBCD-AFB7-43A6-A717-425F223E6459}"/>
              </a:ext>
            </a:extLst>
          </p:cNvPr>
          <p:cNvCxnSpPr>
            <a:cxnSpLocks/>
          </p:cNvCxnSpPr>
          <p:nvPr/>
        </p:nvCxnSpPr>
        <p:spPr>
          <a:xfrm flipH="1">
            <a:off x="2128572" y="6210202"/>
            <a:ext cx="6553515" cy="70047"/>
          </a:xfrm>
          <a:prstGeom prst="line">
            <a:avLst/>
          </a:prstGeom>
          <a:ln w="76200" cap="flat" cmpd="sng" algn="ctr">
            <a:solidFill>
              <a:schemeClr val="bg2"/>
            </a:solidFill>
            <a:prstDash val="sysDot"/>
            <a:round/>
            <a:headEnd type="triangl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A666728F-CC18-41B4-A1C2-BDAB8DBC3C51}"/>
              </a:ext>
            </a:extLst>
          </p:cNvPr>
          <p:cNvCxnSpPr>
            <a:cxnSpLocks/>
          </p:cNvCxnSpPr>
          <p:nvPr/>
        </p:nvCxnSpPr>
        <p:spPr>
          <a:xfrm flipV="1">
            <a:off x="4945982" y="2762425"/>
            <a:ext cx="1" cy="1333150"/>
          </a:xfrm>
          <a:prstGeom prst="line">
            <a:avLst/>
          </a:prstGeom>
          <a:ln w="76200" cap="flat" cmpd="sng" algn="ctr">
            <a:solidFill>
              <a:schemeClr val="bg2"/>
            </a:solidFill>
            <a:prstDash val="sysDot"/>
            <a:round/>
            <a:headEnd type="triangl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BA62DDD3-31E9-496E-8D44-C0EEEC3A0298}"/>
              </a:ext>
            </a:extLst>
          </p:cNvPr>
          <p:cNvCxnSpPr>
            <a:cxnSpLocks/>
          </p:cNvCxnSpPr>
          <p:nvPr/>
        </p:nvCxnSpPr>
        <p:spPr>
          <a:xfrm flipH="1">
            <a:off x="5542961" y="3883559"/>
            <a:ext cx="122548" cy="833868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4139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0B1B57-8E27-459E-8EB7-B8AA2552D2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61E5022-5C5C-4A67-B74A-0AE6B237BA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B227934-DB0F-4EC4-AD12-7591018947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15</a:t>
            </a:fld>
            <a:endParaRPr lang="es-CO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939F90A2-E052-4431-80E7-E8C69C3FDB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0617" y="2000281"/>
            <a:ext cx="7181850" cy="3705225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56E00EF9-B69F-48E7-A447-50D9A2C2D1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933" y="2317584"/>
            <a:ext cx="4289197" cy="3070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3457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5" name="Marcador de contenido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7808" y="3814207"/>
            <a:ext cx="3709392" cy="2782044"/>
          </a:xfrm>
        </p:spPr>
      </p:pic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BFE73-8E96-4A5B-8D91-0F7F08A77A42}" type="slidenum">
              <a:rPr lang="es-CO" smtClean="0"/>
              <a:pPr/>
              <a:t>16</a:t>
            </a:fld>
            <a:endParaRPr lang="es-CO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7808" y="1032163"/>
            <a:ext cx="3709392" cy="2782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0918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s-CO" sz="8000" dirty="0">
                <a:solidFill>
                  <a:schemeClr val="bg1"/>
                </a:solidFill>
                <a:latin typeface="HACKED" panose="02000500000000000000" pitchFamily="2" charset="0"/>
              </a:rPr>
              <a:t>HACKER </a:t>
            </a:r>
          </a:p>
          <a:p>
            <a:pPr marL="0" indent="0" algn="ctr">
              <a:buNone/>
            </a:pPr>
            <a:r>
              <a:rPr lang="es-CO" sz="8000" dirty="0" err="1">
                <a:solidFill>
                  <a:schemeClr val="bg1"/>
                </a:solidFill>
                <a:latin typeface="HACKED" panose="02000500000000000000" pitchFamily="2" charset="0"/>
              </a:rPr>
              <a:t>Warning</a:t>
            </a:r>
            <a:r>
              <a:rPr lang="es-CO" sz="8000" dirty="0">
                <a:solidFill>
                  <a:schemeClr val="bg1"/>
                </a:solidFill>
                <a:latin typeface="HACKED" panose="02000500000000000000" pitchFamily="2" charset="0"/>
              </a:rPr>
              <a:t>!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BFE73-8E96-4A5B-8D91-0F7F08A77A42}" type="slidenum">
              <a:rPr lang="es-CO" smtClean="0"/>
              <a:pPr/>
              <a:t>17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326307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F30BB95-5F73-4851-8CDF-85D11596E8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18</a:t>
            </a:fld>
            <a:endParaRPr lang="es-CO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E684204-53FA-43ED-AE52-E7F4FE0592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310" y="2753456"/>
            <a:ext cx="4676190" cy="1904762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83980D1E-911A-4A3A-A425-0FB162A6BFE2}"/>
              </a:ext>
            </a:extLst>
          </p:cNvPr>
          <p:cNvSpPr txBox="1"/>
          <p:nvPr/>
        </p:nvSpPr>
        <p:spPr>
          <a:xfrm>
            <a:off x="0" y="104775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54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Fingerprinting</a:t>
            </a:r>
            <a:endParaRPr lang="es-CO" sz="36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D62FDC7B-60CD-4235-B2E2-E3E72FAA9F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8438" y="2130804"/>
            <a:ext cx="5367779" cy="2970395"/>
          </a:xfrm>
        </p:spPr>
        <p:txBody>
          <a:bodyPr>
            <a:normAutofit fontScale="77500" lnSpcReduction="20000"/>
          </a:bodyPr>
          <a:lstStyle/>
          <a:p>
            <a:pPr marL="0" indent="0" algn="ctr">
              <a:buNone/>
            </a:pPr>
            <a:endParaRPr lang="es-CO" sz="44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pPr marL="0" indent="0" algn="ctr">
              <a:buNone/>
            </a:pPr>
            <a:r>
              <a:rPr lang="es-CO" sz="4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En seguridad informática, este termino hace referencia a la arquitectura del sistema, sistema operativo y servicios TCP/IP .</a:t>
            </a:r>
          </a:p>
          <a:p>
            <a:pPr marL="0" indent="0" algn="ctr">
              <a:buNone/>
            </a:pPr>
            <a:endParaRPr lang="es-CO" sz="44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pPr marL="0" indent="0" algn="ctr">
              <a:buNone/>
            </a:pP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721693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B6D0E90-2654-4F73-943D-56C17A8973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19</a:t>
            </a:fld>
            <a:endParaRPr lang="es-CO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58E36AAF-7FB1-4195-B41C-41D795B5B5CA}"/>
              </a:ext>
            </a:extLst>
          </p:cNvPr>
          <p:cNvSpPr txBox="1"/>
          <p:nvPr/>
        </p:nvSpPr>
        <p:spPr>
          <a:xfrm>
            <a:off x="0" y="104775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54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Fingerprinting</a:t>
            </a:r>
            <a:endParaRPr lang="es-CO" sz="36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2E362690-306A-46C8-921C-1E386DE359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8438" y="1560352"/>
            <a:ext cx="5624931" cy="4538444"/>
          </a:xfrm>
        </p:spPr>
        <p:txBody>
          <a:bodyPr>
            <a:normAutofit fontScale="32500" lnSpcReduction="20000"/>
          </a:bodyPr>
          <a:lstStyle/>
          <a:p>
            <a:pPr marL="0" indent="0" algn="ctr">
              <a:buNone/>
            </a:pPr>
            <a:endParaRPr lang="es-CO" sz="75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pPr marL="0" indent="0" algn="ctr">
              <a:buNone/>
            </a:pPr>
            <a:r>
              <a:rPr lang="es-CO" sz="75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En seguridad informática, este termino hace referencia a la arquitectura del sistema, sistema operativo y servicios TCP/IP .</a:t>
            </a:r>
          </a:p>
          <a:p>
            <a:pPr marL="0" indent="0" algn="ctr">
              <a:buNone/>
            </a:pPr>
            <a:r>
              <a:rPr lang="es-CO" sz="75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Banner </a:t>
            </a:r>
            <a:r>
              <a:rPr lang="es-CO" sz="75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grabbing</a:t>
            </a:r>
            <a:endParaRPr lang="es-CO" sz="75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pPr marL="0" indent="0" algn="ctr">
              <a:buNone/>
            </a:pPr>
            <a:endParaRPr lang="es-CO" sz="75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pPr marL="0" indent="0" algn="ctr">
              <a:buNone/>
            </a:pPr>
            <a:endParaRPr lang="es-CO" sz="75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pPr marL="0" indent="0" algn="ctr">
              <a:buNone/>
            </a:pPr>
            <a:r>
              <a:rPr lang="es-CO" sz="75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Telnet</a:t>
            </a:r>
          </a:p>
          <a:p>
            <a:pPr marL="0" indent="0" algn="ctr">
              <a:buNone/>
            </a:pPr>
            <a:r>
              <a:rPr lang="es-CO" sz="75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Netcat</a:t>
            </a:r>
            <a:endParaRPr lang="es-CO" sz="75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pPr marL="0" indent="0" algn="ctr">
              <a:buNone/>
            </a:pPr>
            <a:r>
              <a:rPr lang="es-CO" sz="75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Httprint</a:t>
            </a:r>
            <a:endParaRPr lang="es-CO" sz="75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pPr marL="0" indent="0" algn="ctr">
              <a:buNone/>
            </a:pPr>
            <a:r>
              <a:rPr lang="es-CO" sz="75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nmap</a:t>
            </a:r>
            <a:endParaRPr lang="es-CO" sz="75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pPr marL="0" indent="0" algn="ctr">
              <a:buNone/>
            </a:pPr>
            <a:endParaRPr lang="es-CO" sz="44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pPr marL="0" indent="0" algn="ctr">
              <a:buNone/>
            </a:pPr>
            <a:endParaRPr lang="es-CO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442F32D1-DF05-4995-97F5-9CC11D4002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200" y="1225485"/>
            <a:ext cx="5404423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2441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La imagen puede contener: text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3999" y="0"/>
            <a:ext cx="6858000" cy="6858000"/>
          </a:xfrm>
          <a:prstGeom prst="rect">
            <a:avLst/>
          </a:prstGeom>
          <a:noFill/>
          <a:effectLst>
            <a:softEdge rad="635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2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6188008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B6D0E90-2654-4F73-943D-56C17A8973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20</a:t>
            </a:fld>
            <a:endParaRPr lang="es-CO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58E36AAF-7FB1-4195-B41C-41D795B5B5CA}"/>
              </a:ext>
            </a:extLst>
          </p:cNvPr>
          <p:cNvSpPr txBox="1"/>
          <p:nvPr/>
        </p:nvSpPr>
        <p:spPr>
          <a:xfrm>
            <a:off x="0" y="104775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54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Fingerprinting</a:t>
            </a:r>
            <a:endParaRPr lang="es-CO" sz="36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2E362690-306A-46C8-921C-1E386DE359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8438" y="1560352"/>
            <a:ext cx="5624931" cy="4538444"/>
          </a:xfrm>
        </p:spPr>
        <p:txBody>
          <a:bodyPr>
            <a:normAutofit fontScale="62500" lnSpcReduction="20000"/>
          </a:bodyPr>
          <a:lstStyle/>
          <a:p>
            <a:pPr marL="0" indent="0" algn="just">
              <a:buNone/>
            </a:pPr>
            <a:endParaRPr lang="es-CO" sz="53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pPr marL="0" indent="0" algn="just">
              <a:buNone/>
            </a:pPr>
            <a:r>
              <a:rPr lang="es-CO" sz="53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Httprint</a:t>
            </a:r>
            <a:r>
              <a:rPr lang="es-CO" sz="53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 es una herramienta de </a:t>
            </a:r>
            <a:r>
              <a:rPr lang="es-CO" sz="53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fingerprinting</a:t>
            </a:r>
            <a:r>
              <a:rPr lang="es-CO" sz="53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 de servidores web,  permite llevar a cabo el proceso de identificación  incluso cuando hay presentes &lt;&lt;firewalls&gt;&gt;, o este ofuscado o cambiado el </a:t>
            </a:r>
            <a:r>
              <a:rPr lang="es-CO" sz="5300" b="1" i="1" dirty="0">
                <a:solidFill>
                  <a:schemeClr val="bg1"/>
                </a:solidFill>
                <a:latin typeface="Berlin Sans FB Demi" panose="020E0802020502020306" pitchFamily="34" charset="0"/>
              </a:rPr>
              <a:t>banner</a:t>
            </a:r>
            <a:r>
              <a:rPr lang="es-CO" sz="53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 del servidor web</a:t>
            </a:r>
            <a:endParaRPr lang="es-CO" sz="44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pPr marL="0" indent="0" algn="ctr">
              <a:buNone/>
            </a:pPr>
            <a:endParaRPr lang="es-CO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D4B0FA2-2AEE-4041-94B2-F87BEA4B68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213" y="1272617"/>
            <a:ext cx="4801418" cy="5307571"/>
          </a:xfrm>
          <a:prstGeom prst="rect">
            <a:avLst/>
          </a:prstGeom>
        </p:spPr>
      </p:pic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E725776E-0879-47A7-B034-A752D3FB35E3}"/>
              </a:ext>
            </a:extLst>
          </p:cNvPr>
          <p:cNvCxnSpPr/>
          <p:nvPr/>
        </p:nvCxnSpPr>
        <p:spPr>
          <a:xfrm>
            <a:off x="495285" y="3993160"/>
            <a:ext cx="481928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uadroTexto 8">
            <a:extLst>
              <a:ext uri="{FF2B5EF4-FFF2-40B4-BE49-F238E27FC236}">
                <a16:creationId xmlns:a16="http://schemas.microsoft.com/office/drawing/2014/main" id="{F902F89C-E122-4C8C-968F-69EF072EC56A}"/>
              </a:ext>
            </a:extLst>
          </p:cNvPr>
          <p:cNvSpPr txBox="1"/>
          <p:nvPr/>
        </p:nvSpPr>
        <p:spPr>
          <a:xfrm>
            <a:off x="5950087" y="5490269"/>
            <a:ext cx="61132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httprint</a:t>
            </a:r>
            <a:r>
              <a:rPr lang="en-US" dirty="0">
                <a:solidFill>
                  <a:schemeClr val="bg1"/>
                </a:solidFill>
              </a:rPr>
              <a:t> -h 192.168.0.8 -s /usr/share/httprint/signatures.t</a:t>
            </a:r>
          </a:p>
        </p:txBody>
      </p:sp>
    </p:spTree>
    <p:extLst>
      <p:ext uri="{BB962C8B-B14F-4D97-AF65-F5344CB8AC3E}">
        <p14:creationId xmlns:p14="http://schemas.microsoft.com/office/powerpoint/2010/main" val="3447954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FF355C6-3910-458C-9FC5-5B252BC958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21</a:t>
            </a:fld>
            <a:endParaRPr lang="es-CO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236DFB3F-744E-4F7A-937E-9720D37D547F}"/>
              </a:ext>
            </a:extLst>
          </p:cNvPr>
          <p:cNvSpPr txBox="1"/>
          <p:nvPr/>
        </p:nvSpPr>
        <p:spPr>
          <a:xfrm>
            <a:off x="0" y="79608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54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Nmap</a:t>
            </a:r>
            <a:endParaRPr lang="es-CO" sz="36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4951456F-E56B-4086-AF72-61D022278A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9856" y="1560352"/>
            <a:ext cx="7473514" cy="4538444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s-CO" sz="3000" dirty="0">
                <a:solidFill>
                  <a:schemeClr val="bg1"/>
                </a:solidFill>
                <a:latin typeface="Berlin Sans FB Demi" panose="020E0802020502020306" pitchFamily="34" charset="0"/>
              </a:rPr>
              <a:t>Es un programa de código abierto para el rastreo de equipos, puertos, servicios y sistemas operativos de una infraestructura de TI. </a:t>
            </a:r>
          </a:p>
          <a:p>
            <a:pPr marL="0" indent="0" algn="just">
              <a:buNone/>
            </a:pPr>
            <a:r>
              <a:rPr lang="es-CO" sz="30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https://nmap.org/</a:t>
            </a:r>
          </a:p>
          <a:p>
            <a:pPr marL="0" indent="0" algn="just">
              <a:buNone/>
            </a:pPr>
            <a:endParaRPr lang="es-CO" sz="30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pic>
        <p:nvPicPr>
          <p:cNvPr id="3074" name="Picture 2" descr="Imagen relacionada">
            <a:extLst>
              <a:ext uri="{FF2B5EF4-FFF2-40B4-BE49-F238E27FC236}">
                <a16:creationId xmlns:a16="http://schemas.microsoft.com/office/drawing/2014/main" id="{9B8A9168-A14B-4D04-860C-5B847C3612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639" y="2450122"/>
            <a:ext cx="4126577" cy="2751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35181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DC6607-4750-4152-ACF0-E46628ABF6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3D3A336-6574-4314-858E-C59AD5CF08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A107AED-7BAD-421A-B71B-1C8D2468B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22</a:t>
            </a:fld>
            <a:endParaRPr lang="es-CO"/>
          </a:p>
        </p:txBody>
      </p:sp>
      <p:pic>
        <p:nvPicPr>
          <p:cNvPr id="2050" name="Picture 2" descr="Nmap Network Scanning : Official Nmap Project Guide to Network Discovery  and Security Scanning by Gordon Lyon (2009, Trade Paperback) for sale  online | eBay">
            <a:extLst>
              <a:ext uri="{FF2B5EF4-FFF2-40B4-BE49-F238E27FC236}">
                <a16:creationId xmlns:a16="http://schemas.microsoft.com/office/drawing/2014/main" id="{2D5A1174-3D83-4F31-9EF7-29E8CBB5CA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9613" y="1524000"/>
            <a:ext cx="3152775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29694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B6D0E90-2654-4F73-943D-56C17A8973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23</a:t>
            </a:fld>
            <a:endParaRPr lang="es-CO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58E36AAF-7FB1-4195-B41C-41D795B5B5CA}"/>
              </a:ext>
            </a:extLst>
          </p:cNvPr>
          <p:cNvSpPr txBox="1"/>
          <p:nvPr/>
        </p:nvSpPr>
        <p:spPr>
          <a:xfrm>
            <a:off x="0" y="104775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54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Fingerprinting</a:t>
            </a:r>
            <a:endParaRPr lang="es-CO" sz="36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2E362690-306A-46C8-921C-1E386DE359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8438" y="1560352"/>
            <a:ext cx="5624931" cy="4538444"/>
          </a:xfrm>
        </p:spPr>
        <p:txBody>
          <a:bodyPr>
            <a:normAutofit fontScale="47500" lnSpcReduction="20000"/>
          </a:bodyPr>
          <a:lstStyle/>
          <a:p>
            <a:pPr marL="0" indent="0" algn="just">
              <a:buNone/>
            </a:pPr>
            <a:endParaRPr lang="es-CO" sz="53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pPr marL="0" indent="0" algn="just">
              <a:buNone/>
            </a:pPr>
            <a:r>
              <a:rPr lang="es-CO" sz="53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Nmap</a:t>
            </a:r>
            <a:r>
              <a:rPr lang="es-CO" sz="53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, es una herramienta que permite escanear redes. Entre sus scripts se encuentran:</a:t>
            </a:r>
          </a:p>
          <a:p>
            <a:pPr algn="just"/>
            <a:r>
              <a:rPr lang="es-CO" sz="53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http-</a:t>
            </a:r>
            <a:r>
              <a:rPr lang="es-CO" sz="53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enum</a:t>
            </a:r>
            <a:r>
              <a:rPr lang="es-CO" sz="53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: enumera directorios usados por aplicaciones y servidores web populares.</a:t>
            </a:r>
          </a:p>
          <a:p>
            <a:pPr algn="just"/>
            <a:r>
              <a:rPr lang="es-CO" sz="53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http-</a:t>
            </a:r>
            <a:r>
              <a:rPr lang="es-CO" sz="53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methods</a:t>
            </a:r>
            <a:r>
              <a:rPr lang="es-CO" sz="53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: devuelve las opciones soportadas por un servidores web.</a:t>
            </a:r>
          </a:p>
          <a:p>
            <a:pPr algn="just"/>
            <a:r>
              <a:rPr lang="es-CO" sz="53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http-</a:t>
            </a:r>
            <a:r>
              <a:rPr lang="es-CO" sz="53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php</a:t>
            </a:r>
            <a:r>
              <a:rPr lang="es-CO" sz="53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-</a:t>
            </a:r>
            <a:r>
              <a:rPr lang="es-CO" sz="53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version</a:t>
            </a:r>
            <a:r>
              <a:rPr lang="es-CO" sz="53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: retorna la versión de PHP de un servidor web.</a:t>
            </a:r>
          </a:p>
          <a:p>
            <a:pPr marL="0" indent="0" algn="just">
              <a:buNone/>
            </a:pPr>
            <a:endParaRPr lang="es-CO" sz="53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pPr marL="0" indent="0" algn="ctr">
              <a:buNone/>
            </a:pPr>
            <a:endParaRPr lang="es-CO" sz="53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pPr marL="0" indent="0" algn="ctr">
              <a:buNone/>
            </a:pPr>
            <a:endParaRPr lang="es-CO" sz="44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pPr marL="0" indent="0" algn="ctr">
              <a:buNone/>
            </a:pPr>
            <a:endParaRPr lang="es-CO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C35979FB-AF92-48B2-9D9D-0CA1C1744C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488" y="1998482"/>
            <a:ext cx="5756332" cy="3762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4875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B6D0E90-2654-4F73-943D-56C17A8973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24</a:t>
            </a:fld>
            <a:endParaRPr lang="es-CO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58E36AAF-7FB1-4195-B41C-41D795B5B5CA}"/>
              </a:ext>
            </a:extLst>
          </p:cNvPr>
          <p:cNvSpPr txBox="1"/>
          <p:nvPr/>
        </p:nvSpPr>
        <p:spPr>
          <a:xfrm>
            <a:off x="0" y="104775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54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Fingerprinting</a:t>
            </a:r>
            <a:endParaRPr lang="es-CO" sz="36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2E362690-306A-46C8-921C-1E386DE359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8438" y="1560352"/>
            <a:ext cx="5624931" cy="4538444"/>
          </a:xfrm>
        </p:spPr>
        <p:txBody>
          <a:bodyPr>
            <a:normAutofit fontScale="47500" lnSpcReduction="20000"/>
          </a:bodyPr>
          <a:lstStyle/>
          <a:p>
            <a:pPr marL="0" indent="0" algn="just">
              <a:buNone/>
            </a:pPr>
            <a:endParaRPr lang="es-CO" sz="53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pPr marL="0" indent="0" algn="just">
              <a:buNone/>
            </a:pPr>
            <a:r>
              <a:rPr lang="es-CO" sz="53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Nmap</a:t>
            </a:r>
            <a:r>
              <a:rPr lang="es-CO" sz="53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, es una herramienta que permite escanear redes. Entre sus scripts se encuentran:</a:t>
            </a:r>
          </a:p>
          <a:p>
            <a:pPr algn="just"/>
            <a:r>
              <a:rPr lang="es-CO" sz="53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http-</a:t>
            </a:r>
            <a:r>
              <a:rPr lang="es-CO" sz="53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enum</a:t>
            </a:r>
            <a:r>
              <a:rPr lang="es-CO" sz="53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: enumera directorios usados por aplicaciones y servidores web populares.</a:t>
            </a:r>
          </a:p>
          <a:p>
            <a:pPr algn="just"/>
            <a:r>
              <a:rPr lang="es-CO" sz="53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http-</a:t>
            </a:r>
            <a:r>
              <a:rPr lang="es-CO" sz="53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methods</a:t>
            </a:r>
            <a:r>
              <a:rPr lang="es-CO" sz="53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: devuelve las opciones soportadas por un servidores web.</a:t>
            </a:r>
          </a:p>
          <a:p>
            <a:pPr algn="just"/>
            <a:r>
              <a:rPr lang="es-CO" sz="53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http-</a:t>
            </a:r>
            <a:r>
              <a:rPr lang="es-CO" sz="53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php</a:t>
            </a:r>
            <a:r>
              <a:rPr lang="es-CO" sz="53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-</a:t>
            </a:r>
            <a:r>
              <a:rPr lang="es-CO" sz="53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version</a:t>
            </a:r>
            <a:r>
              <a:rPr lang="es-CO" sz="53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: retorna la versión de PHP de un servidor web.</a:t>
            </a:r>
          </a:p>
          <a:p>
            <a:pPr marL="0" indent="0" algn="just">
              <a:buNone/>
            </a:pPr>
            <a:endParaRPr lang="es-CO" sz="53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pPr marL="0" indent="0" algn="ctr">
              <a:buNone/>
            </a:pPr>
            <a:endParaRPr lang="es-CO" sz="53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pPr marL="0" indent="0" algn="ctr">
              <a:buNone/>
            </a:pPr>
            <a:endParaRPr lang="es-CO" sz="44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pPr marL="0" indent="0" algn="ctr">
              <a:buNone/>
            </a:pPr>
            <a:endParaRPr lang="es-CO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DD795326-00DC-458B-987D-9286372B4A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076" y="1079251"/>
            <a:ext cx="5191690" cy="5277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9814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qfJ02Y689G8">
            <a:hlinkClick r:id="" action="ppaction://media"/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4572000" y="2857500"/>
            <a:ext cx="3048000" cy="2286000"/>
          </a:xfrm>
          <a:prstGeom prst="rect">
            <a:avLst/>
          </a:prstGeom>
        </p:spPr>
      </p:pic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25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182979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5177642" y="1611824"/>
            <a:ext cx="6923313" cy="37394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8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Christian Camilo Urcuqui López</a:t>
            </a:r>
          </a:p>
          <a:p>
            <a:pPr algn="ctr"/>
            <a:r>
              <a:rPr lang="es-CO" sz="23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Ing. Sistemas, Magister en Informática y Telecomunicaciones</a:t>
            </a:r>
          </a:p>
          <a:p>
            <a:pPr algn="ctr"/>
            <a:r>
              <a:rPr lang="es-CO" sz="23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Big Data </a:t>
            </a:r>
            <a:r>
              <a:rPr lang="es-CO" sz="23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Scientist</a:t>
            </a:r>
            <a:endParaRPr lang="es-CO" sz="23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pPr algn="ctr"/>
            <a:endParaRPr lang="es-CO" sz="28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pPr algn="ctr"/>
            <a:r>
              <a:rPr lang="es-CO" sz="28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Director de TI – </a:t>
            </a:r>
            <a:r>
              <a:rPr lang="es-CO" sz="28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Quantil</a:t>
            </a:r>
            <a:r>
              <a:rPr lang="es-CO" sz="28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 S.A.S</a:t>
            </a:r>
          </a:p>
          <a:p>
            <a:pPr algn="ctr"/>
            <a:r>
              <a:rPr lang="es-CO" sz="28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Grupo de investigación i2t - ICESI</a:t>
            </a:r>
          </a:p>
          <a:p>
            <a:pPr algn="ctr"/>
            <a:r>
              <a:rPr lang="es-CO" sz="28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Ciberseguridad y ciencia de datos aplicada</a:t>
            </a:r>
            <a:endParaRPr lang="es-CO" sz="16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3</a:t>
            </a:fld>
            <a:endParaRPr lang="es-CO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97D1C90-C944-45AB-9008-47EC4695A2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473" y="0"/>
            <a:ext cx="5143500" cy="6858000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21568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4</a:t>
            </a:fld>
            <a:endParaRPr lang="es-CO"/>
          </a:p>
        </p:txBody>
      </p:sp>
      <p:sp>
        <p:nvSpPr>
          <p:cNvPr id="5" name="CuadroTexto 4"/>
          <p:cNvSpPr txBox="1"/>
          <p:nvPr/>
        </p:nvSpPr>
        <p:spPr>
          <a:xfrm>
            <a:off x="0" y="104775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5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Kevin D. </a:t>
            </a:r>
            <a:r>
              <a:rPr lang="es-CO" sz="54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Mitnick</a:t>
            </a:r>
            <a:r>
              <a:rPr lang="es-CO" sz="5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 – Cóndor</a:t>
            </a:r>
            <a:endParaRPr lang="es-CO" sz="36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FD1E2039-5203-4CB4-8A25-CB65AB27E695}"/>
              </a:ext>
            </a:extLst>
          </p:cNvPr>
          <p:cNvSpPr txBox="1">
            <a:spLocks/>
          </p:cNvSpPr>
          <p:nvPr/>
        </p:nvSpPr>
        <p:spPr>
          <a:xfrm>
            <a:off x="644300" y="5397932"/>
            <a:ext cx="4054764" cy="9584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CO" sz="3000" b="1" dirty="0">
                <a:solidFill>
                  <a:schemeClr val="bg1"/>
                </a:solidFill>
              </a:rPr>
              <a:t>Phreaking</a:t>
            </a:r>
          </a:p>
          <a:p>
            <a:pPr marL="0" indent="0" algn="ctr">
              <a:buNone/>
            </a:pPr>
            <a:endParaRPr lang="es-CO" sz="3000" b="1" dirty="0">
              <a:solidFill>
                <a:schemeClr val="bg1"/>
              </a:solidFill>
            </a:endParaRPr>
          </a:p>
          <a:p>
            <a:pPr algn="ctr"/>
            <a:endParaRPr lang="es-CO" b="1" dirty="0">
              <a:solidFill>
                <a:schemeClr val="bg1"/>
              </a:solidFill>
            </a:endParaRPr>
          </a:p>
        </p:txBody>
      </p:sp>
      <p:pic>
        <p:nvPicPr>
          <p:cNvPr id="7" name="Picture 6" descr="16年04月20日|無奇不有– 世界頭號黑客Kevin David Mitnick (第2節) - 99moneypilot.com">
            <a:extLst>
              <a:ext uri="{FF2B5EF4-FFF2-40B4-BE49-F238E27FC236}">
                <a16:creationId xmlns:a16="http://schemas.microsoft.com/office/drawing/2014/main" id="{041110D3-AD6C-4164-A110-8913C3B90F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7605" y="1714500"/>
            <a:ext cx="6096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Elementos multimedia en línea 10" title="Kevin Mitnick, el hacker que amenaza a los delincuentes cibernéticos">
            <a:hlinkClick r:id="" action="ppaction://media"/>
            <a:extLst>
              <a:ext uri="{FF2B5EF4-FFF2-40B4-BE49-F238E27FC236}">
                <a16:creationId xmlns:a16="http://schemas.microsoft.com/office/drawing/2014/main" id="{3E286E80-D5A8-4301-A650-B73B7B21EC2D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5918395" y="1871476"/>
            <a:ext cx="6096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257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5</a:t>
            </a:fld>
            <a:endParaRPr lang="es-CO"/>
          </a:p>
        </p:txBody>
      </p:sp>
      <p:sp>
        <p:nvSpPr>
          <p:cNvPr id="5" name="CuadroTexto 4"/>
          <p:cNvSpPr txBox="1"/>
          <p:nvPr/>
        </p:nvSpPr>
        <p:spPr>
          <a:xfrm>
            <a:off x="0" y="104775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5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Kevin D. </a:t>
            </a:r>
            <a:r>
              <a:rPr lang="es-CO" sz="54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Mitnick</a:t>
            </a:r>
            <a:r>
              <a:rPr lang="es-CO" sz="5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 – Cóndor</a:t>
            </a:r>
            <a:endParaRPr lang="es-CO" sz="36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pic>
        <p:nvPicPr>
          <p:cNvPr id="2054" name="Picture 6" descr="The Art of Deception: Controlling the Human Element of Security by Kevin D.  Mitnick">
            <a:extLst>
              <a:ext uri="{FF2B5EF4-FFF2-40B4-BE49-F238E27FC236}">
                <a16:creationId xmlns:a16="http://schemas.microsoft.com/office/drawing/2014/main" id="{C026E78A-0BD6-40BF-A76B-BAD8946C8B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325" y="1430040"/>
            <a:ext cx="2867025" cy="452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The Art of Intrusion: The Real Stories Behind the Exploits of Hackers,  Intruders and Deceivers: Mitnick, Kevin D., Simon, William L.:  9780471782667: Amazon.com: Books">
            <a:extLst>
              <a:ext uri="{FF2B5EF4-FFF2-40B4-BE49-F238E27FC236}">
                <a16:creationId xmlns:a16="http://schemas.microsoft.com/office/drawing/2014/main" id="{774A209E-8420-45BE-9AD2-AB528483E0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2570" y="1430040"/>
            <a:ext cx="3019272" cy="452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Ghost In The Wires: My Adventures as the World's Most Wanted Hacker:  Amazon.co.uk: Mitnick, Kevin, Simon, William, Wozniak, Steve:  9780316212182: Books">
            <a:extLst>
              <a:ext uri="{FF2B5EF4-FFF2-40B4-BE49-F238E27FC236}">
                <a16:creationId xmlns:a16="http://schemas.microsoft.com/office/drawing/2014/main" id="{F1524F8F-3300-46F7-841F-50E2385FBB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9764" y="1430040"/>
            <a:ext cx="3019272" cy="4565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88518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BC50A93-19B2-45C1-9182-ABA54AE173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6</a:t>
            </a:fld>
            <a:endParaRPr lang="es-CO"/>
          </a:p>
        </p:txBody>
      </p:sp>
      <p:pic>
        <p:nvPicPr>
          <p:cNvPr id="3076" name="Picture 4" descr="Hackers' at 20 - CSMonitor.com">
            <a:extLst>
              <a:ext uri="{FF2B5EF4-FFF2-40B4-BE49-F238E27FC236}">
                <a16:creationId xmlns:a16="http://schemas.microsoft.com/office/drawing/2014/main" id="{594B96EC-F731-48C6-B8CD-C73DAA579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6125" y="365125"/>
            <a:ext cx="8562975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heck out this awesome 'Hackers Movie Hack the Planet' T-shirt design on  @TeePublic!">
            <a:extLst>
              <a:ext uri="{FF2B5EF4-FFF2-40B4-BE49-F238E27FC236}">
                <a16:creationId xmlns:a16="http://schemas.microsoft.com/office/drawing/2014/main" id="{967C2D3A-ACE8-4F62-B628-9B2CDD794C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937" y="2164556"/>
            <a:ext cx="2528888" cy="2528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1AC240F5-F45B-4102-921F-14E1AAA0C83C}"/>
              </a:ext>
            </a:extLst>
          </p:cNvPr>
          <p:cNvSpPr txBox="1"/>
          <p:nvPr/>
        </p:nvSpPr>
        <p:spPr>
          <a:xfrm>
            <a:off x="2790825" y="6308209"/>
            <a:ext cx="67085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https://www.twitch.tv/hackerscurator/clip/StylishRealGoatKappa</a:t>
            </a:r>
          </a:p>
        </p:txBody>
      </p:sp>
    </p:spTree>
    <p:extLst>
      <p:ext uri="{BB962C8B-B14F-4D97-AF65-F5344CB8AC3E}">
        <p14:creationId xmlns:p14="http://schemas.microsoft.com/office/powerpoint/2010/main" val="24242205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0F3CEE04-2CF7-444D-8C7D-9BE5BAB622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2207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A092AB7-3314-4AA1-A228-AF98C8CDD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F3034EF-BFAE-4255-A656-297DAB7FEC3B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7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21174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3104F2-59C5-40E8-BAEB-D13180BB6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9D8CF1F-A3E7-4EEC-85E1-2B10CA5A5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8</a:t>
            </a:fld>
            <a:endParaRPr lang="es-CO"/>
          </a:p>
        </p:txBody>
      </p:sp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id="{38AFB86B-CAA1-446D-9900-8CF76AB6B5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79390" y="1825625"/>
            <a:ext cx="5374410" cy="4351338"/>
          </a:xfrm>
        </p:spPr>
        <p:txBody>
          <a:bodyPr>
            <a:normAutofit/>
          </a:bodyPr>
          <a:lstStyle/>
          <a:p>
            <a:pPr lvl="1"/>
            <a:r>
              <a:rPr lang="es-CO" sz="3200" b="1" dirty="0">
                <a:solidFill>
                  <a:schemeClr val="bg1"/>
                </a:solidFill>
                <a:latin typeface="Berlin Sans FB Demi" panose="020E0802020502020306" pitchFamily="34" charset="0"/>
                <a:hlinkClick r:id="rId2"/>
              </a:rPr>
              <a:t>https://beautifier.io/</a:t>
            </a:r>
            <a:endParaRPr lang="es-CO" sz="32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pPr lvl="1"/>
            <a:r>
              <a:rPr lang="es-CO" sz="32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Postman</a:t>
            </a:r>
            <a:endParaRPr lang="es-CO" sz="32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pPr lvl="1"/>
            <a:r>
              <a:rPr lang="es-CO" sz="32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Python</a:t>
            </a:r>
          </a:p>
          <a:p>
            <a:pPr lvl="1"/>
            <a:endParaRPr lang="es-CO" sz="32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pPr marL="0" indent="0">
              <a:buNone/>
            </a:pPr>
            <a:endParaRPr lang="es-CO" dirty="0"/>
          </a:p>
        </p:txBody>
      </p:sp>
      <p:pic>
        <p:nvPicPr>
          <p:cNvPr id="3074" name="Picture 2" descr="Hack The Box Pentesting Labs Logo">
            <a:extLst>
              <a:ext uri="{FF2B5EF4-FFF2-40B4-BE49-F238E27FC236}">
                <a16:creationId xmlns:a16="http://schemas.microsoft.com/office/drawing/2014/main" id="{D29C95BC-F9A7-499B-9724-ED9E0E72A9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873" y="2097424"/>
            <a:ext cx="571500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n 5" descr="Imagen que contiene viendo, pantalla, gato, firmar&#10;&#10;Descripción generada automáticamente">
            <a:extLst>
              <a:ext uri="{FF2B5EF4-FFF2-40B4-BE49-F238E27FC236}">
                <a16:creationId xmlns:a16="http://schemas.microsoft.com/office/drawing/2014/main" id="{1726E426-A930-4E74-BDD9-5C1FCB0E13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3470" y="3835400"/>
            <a:ext cx="4286250" cy="2657475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F45938DB-2503-4A60-A5A0-D118CBF99B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24590" y="3524107"/>
            <a:ext cx="3057565" cy="3074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6902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E24DCC-0681-4509-9B95-C6184506DA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347FAF3-A6F6-4FE4-BEC2-675B2BF87D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67D9BC2-4965-4728-9B5B-F37F83186A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9</a:t>
            </a:fld>
            <a:endParaRPr lang="es-CO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DC5F68C7-F6F8-410B-BD12-31D41A1666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2534" y="2040986"/>
            <a:ext cx="7326931" cy="3920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69108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977</TotalTime>
  <Words>518</Words>
  <Application>Microsoft Office PowerPoint</Application>
  <PresentationFormat>Panorámica</PresentationFormat>
  <Paragraphs>98</Paragraphs>
  <Slides>25</Slides>
  <Notes>0</Notes>
  <HiddenSlides>0</HiddenSlides>
  <MMClips>2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25</vt:i4>
      </vt:variant>
    </vt:vector>
  </HeadingPairs>
  <TitlesOfParts>
    <vt:vector size="32" baseType="lpstr">
      <vt:lpstr>Arial</vt:lpstr>
      <vt:lpstr>Berlin Sans FB Demi</vt:lpstr>
      <vt:lpstr>Calibri</vt:lpstr>
      <vt:lpstr>Calibri Light</vt:lpstr>
      <vt:lpstr>HACKED</vt:lpstr>
      <vt:lpstr>system-ui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Christian Urcuqui</dc:creator>
  <cp:lastModifiedBy>Christian Urcuqui</cp:lastModifiedBy>
  <cp:revision>23</cp:revision>
  <dcterms:created xsi:type="dcterms:W3CDTF">2020-09-10T00:29:51Z</dcterms:created>
  <dcterms:modified xsi:type="dcterms:W3CDTF">2020-09-17T22:45:05Z</dcterms:modified>
</cp:coreProperties>
</file>